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70" r:id="rId3"/>
    <p:sldId id="321" r:id="rId4"/>
    <p:sldId id="293" r:id="rId5"/>
    <p:sldId id="294" r:id="rId6"/>
    <p:sldId id="295" r:id="rId7"/>
    <p:sldId id="327" r:id="rId8"/>
    <p:sldId id="297" r:id="rId9"/>
    <p:sldId id="298" r:id="rId10"/>
    <p:sldId id="296" r:id="rId11"/>
    <p:sldId id="306" r:id="rId12"/>
    <p:sldId id="291" r:id="rId13"/>
    <p:sldId id="316" r:id="rId14"/>
    <p:sldId id="312" r:id="rId15"/>
    <p:sldId id="313" r:id="rId16"/>
    <p:sldId id="328" r:id="rId17"/>
    <p:sldId id="314" r:id="rId18"/>
    <p:sldId id="275" r:id="rId19"/>
    <p:sldId id="309" r:id="rId20"/>
    <p:sldId id="310" r:id="rId21"/>
    <p:sldId id="311" r:id="rId22"/>
    <p:sldId id="271" r:id="rId23"/>
    <p:sldId id="276" r:id="rId24"/>
    <p:sldId id="274" r:id="rId25"/>
    <p:sldId id="273" r:id="rId26"/>
    <p:sldId id="342" r:id="rId27"/>
    <p:sldId id="299" r:id="rId28"/>
    <p:sldId id="287" r:id="rId29"/>
    <p:sldId id="343" r:id="rId30"/>
    <p:sldId id="308" r:id="rId31"/>
    <p:sldId id="315" r:id="rId32"/>
    <p:sldId id="322" r:id="rId33"/>
    <p:sldId id="305" r:id="rId34"/>
    <p:sldId id="303" r:id="rId35"/>
    <p:sldId id="323" r:id="rId36"/>
    <p:sldId id="335" r:id="rId37"/>
    <p:sldId id="301" r:id="rId38"/>
    <p:sldId id="334" r:id="rId39"/>
    <p:sldId id="324" r:id="rId40"/>
    <p:sldId id="325" r:id="rId41"/>
    <p:sldId id="326" r:id="rId42"/>
    <p:sldId id="257" r:id="rId43"/>
    <p:sldId id="341" r:id="rId44"/>
    <p:sldId id="340" r:id="rId45"/>
    <p:sldId id="336" r:id="rId46"/>
    <p:sldId id="337" r:id="rId47"/>
    <p:sldId id="345" r:id="rId48"/>
    <p:sldId id="268" r:id="rId49"/>
    <p:sldId id="338" r:id="rId50"/>
    <p:sldId id="331" r:id="rId51"/>
    <p:sldId id="329" r:id="rId52"/>
    <p:sldId id="330" r:id="rId53"/>
    <p:sldId id="339" r:id="rId54"/>
    <p:sldId id="269" r:id="rId55"/>
    <p:sldId id="258" r:id="rId56"/>
    <p:sldId id="286" r:id="rId57"/>
    <p:sldId id="266" r:id="rId58"/>
    <p:sldId id="260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 snapToObjects="1">
      <p:cViewPr varScale="1">
        <p:scale>
          <a:sx n="106" d="100"/>
          <a:sy n="106" d="100"/>
        </p:scale>
        <p:origin x="2344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7E6F4-B3A1-054A-B342-20795ED51D4E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A2E1C-F6CD-014D-B4EF-FF0276263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208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35590-D570-A74F-B08B-D9D45FDCF26F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C3157-5B9F-AA45-8E5A-38E3F345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91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5FE1C-D108-4745-921E-FDDAD2CE1AFC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104-4AA8-2E4B-870E-2A1F0C0682F4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1629-B34C-5C49-A61B-597F45CA1276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6816-182D-C846-9004-510D26AD70ED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D888-58BE-414B-B328-177ACBF03D8A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429-7E67-3340-8AEB-175ADE43EA7C}" type="datetime1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7082-31A1-0343-A508-A3E6AC39F3DB}" type="datetime1">
              <a:rPr lang="en-US" smtClean="0"/>
              <a:t>10/9/25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F64A-3E19-E44C-82A7-5D8C94287F0C}" type="datetime1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6E6C-D985-DF40-88AE-AE93A1E3E6BB}" type="datetime1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6088-2A90-5D4A-8336-684F810DF429}" type="datetime1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6D12-7E9B-6849-8C96-FA274979ACA1}" type="datetime1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3D95-8629-9440-B480-05CFDCB9C29A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www.sharpen-up-your-results.com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E8A5-2C9C-DC47-87D1-FF04F32B2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drsircus.com/medicine/magnesium/" TargetMode="External"/><Relationship Id="rId2" Type="http://schemas.openxmlformats.org/officeDocument/2006/relationships/hyperlink" Target="http://www.mgwater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rcarolyndean.com/magnesium_miracl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Stuck Liver </a:t>
            </a:r>
            <a:r>
              <a:rPr lang="en-US" dirty="0" err="1"/>
              <a:t>Qi</a:t>
            </a:r>
            <a:r>
              <a:rPr lang="en-US" dirty="0"/>
              <a:t>/Blood</a:t>
            </a:r>
            <a:br>
              <a:rPr lang="en-US" dirty="0"/>
            </a:br>
            <a:r>
              <a:rPr lang="en-US" dirty="0"/>
              <a:t>revisited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Modern lifestyle issues: </a:t>
            </a:r>
          </a:p>
          <a:p>
            <a:r>
              <a:rPr lang="en-US" dirty="0"/>
              <a:t>A simple case of more magnesium needed 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ing he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8" r="-298"/>
          <a:stretch>
            <a:fillRect/>
          </a:stretch>
        </p:blipFill>
        <p:spPr>
          <a:xfrm>
            <a:off x="457200" y="574038"/>
            <a:ext cx="8229600" cy="555212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Emotions in Health</a:t>
            </a:r>
          </a:p>
        </p:txBody>
      </p:sp>
      <p:pic>
        <p:nvPicPr>
          <p:cNvPr id="6" name="Content Placeholder 5" descr="maternal recipe for optimal pregnancy &amp; bir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5" r="-63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Bao</a:t>
            </a:r>
            <a:r>
              <a:rPr lang="en-US" dirty="0"/>
              <a:t> Mai – uterus nourishing</a:t>
            </a:r>
          </a:p>
        </p:txBody>
      </p:sp>
      <p:pic>
        <p:nvPicPr>
          <p:cNvPr id="4" name="Content Placeholder 3" descr="wdcd-p65b.tif"/>
          <p:cNvPicPr>
            <a:picLocks noGrp="1" noChangeAspect="1"/>
          </p:cNvPicPr>
          <p:nvPr>
            <p:ph idx="1"/>
          </p:nvPr>
        </p:nvPicPr>
        <p:blipFill>
          <a:blip r:embed="rId2"/>
          <a:srcRect l="-55017" r="-5501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emotions_in_heal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920" r="-37920"/>
          <a:stretch>
            <a:fillRect/>
          </a:stretch>
        </p:blipFill>
        <p:spPr>
          <a:xfrm>
            <a:off x="457200" y="730592"/>
            <a:ext cx="8229600" cy="539557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Calm peaceful Liver </a:t>
            </a:r>
            <a:r>
              <a:rPr lang="en-US" dirty="0" err="1"/>
              <a:t>Qi</a:t>
            </a:r>
            <a:endParaRPr lang="en-US" dirty="0"/>
          </a:p>
        </p:txBody>
      </p:sp>
      <p:pic>
        <p:nvPicPr>
          <p:cNvPr id="4" name="Content Placeholder 3" descr="wdcd-p44a.tif"/>
          <p:cNvPicPr>
            <a:picLocks noGrp="1" noChangeAspect="1"/>
          </p:cNvPicPr>
          <p:nvPr>
            <p:ph idx="1"/>
          </p:nvPr>
        </p:nvPicPr>
        <p:blipFill>
          <a:blip r:embed="rId2"/>
          <a:srcRect t="-32017" b="-3201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Liver </a:t>
            </a:r>
            <a:r>
              <a:rPr lang="en-US" dirty="0" err="1"/>
              <a:t>Qi</a:t>
            </a:r>
            <a:r>
              <a:rPr lang="en-US" dirty="0"/>
              <a:t> in balance – life is easy</a:t>
            </a:r>
          </a:p>
        </p:txBody>
      </p:sp>
      <p:pic>
        <p:nvPicPr>
          <p:cNvPr id="4" name="Content Placeholder 3" descr="wdcd-p44b.tif"/>
          <p:cNvPicPr>
            <a:picLocks noGrp="1" noChangeAspect="1"/>
          </p:cNvPicPr>
          <p:nvPr>
            <p:ph idx="1"/>
          </p:nvPr>
        </p:nvPicPr>
        <p:blipFill>
          <a:blip r:embed="rId2"/>
          <a:srcRect l="-21003" r="-21003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help ourselves</a:t>
            </a:r>
          </a:p>
        </p:txBody>
      </p:sp>
      <p:pic>
        <p:nvPicPr>
          <p:cNvPr id="4" name="Content Placeholder 3" descr="wdcd-p50.tif"/>
          <p:cNvPicPr>
            <a:picLocks noGrp="1" noChangeAspect="1"/>
          </p:cNvPicPr>
          <p:nvPr>
            <p:ph idx="1"/>
          </p:nvPr>
        </p:nvPicPr>
        <p:blipFill>
          <a:blip r:embed="rId2"/>
          <a:srcRect t="-53532" b="-53532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Blood Energy</a:t>
            </a:r>
          </a:p>
        </p:txBody>
      </p:sp>
      <p:pic>
        <p:nvPicPr>
          <p:cNvPr id="4" name="Content Placeholder 3" descr="wdcd-p32b.tif"/>
          <p:cNvPicPr>
            <a:picLocks noGrp="1" noChangeAspect="1"/>
          </p:cNvPicPr>
          <p:nvPr>
            <p:ph idx="1"/>
          </p:nvPr>
        </p:nvPicPr>
        <p:blipFill>
          <a:blip r:embed="rId2"/>
          <a:srcRect l="-17198" r="-1719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in a Woman’s life</a:t>
            </a:r>
          </a:p>
        </p:txBody>
      </p:sp>
      <p:pic>
        <p:nvPicPr>
          <p:cNvPr id="6" name="Content Placeholder 5" descr="abundant_quality_blood.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307" r="-73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iver_meridian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266" r="-75266"/>
          <a:stretch>
            <a:fillRect/>
          </a:stretch>
        </p:blipFill>
        <p:spPr>
          <a:xfrm>
            <a:off x="0" y="626222"/>
            <a:ext cx="8229600" cy="549994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</a:t>
            </a:r>
            <a:r>
              <a:rPr lang="en-US" dirty="0" err="1"/>
              <a:t>Qi</a:t>
            </a:r>
            <a:r>
              <a:rPr lang="en-US" dirty="0"/>
              <a:t> needs to flow 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Affects digestion – all aspects</a:t>
            </a:r>
          </a:p>
          <a:p>
            <a:r>
              <a:rPr lang="en-US" dirty="0"/>
              <a:t>Circulation (</a:t>
            </a:r>
            <a:r>
              <a:rPr lang="en-US" dirty="0" err="1"/>
              <a:t>esp</a:t>
            </a:r>
            <a:r>
              <a:rPr lang="en-US" dirty="0"/>
              <a:t> to head/eyes/genitals)</a:t>
            </a:r>
          </a:p>
          <a:p>
            <a:r>
              <a:rPr lang="en-US" dirty="0"/>
              <a:t>Reproduction (Liver Blood)</a:t>
            </a:r>
          </a:p>
          <a:p>
            <a:r>
              <a:rPr lang="en-US" dirty="0"/>
              <a:t>Nervous - how we feel</a:t>
            </a:r>
          </a:p>
          <a:p>
            <a:r>
              <a:rPr lang="en-US" dirty="0"/>
              <a:t>QI and Blood flowing = no pain</a:t>
            </a:r>
          </a:p>
          <a:p>
            <a:r>
              <a:rPr lang="en-US" dirty="0" err="1"/>
              <a:t>Qi</a:t>
            </a:r>
            <a:r>
              <a:rPr lang="en-US" dirty="0"/>
              <a:t> &amp; Blood transformation/transportation - normal reproduction/’hormones’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2218582" y="6119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ll-bladder-no_tex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2791" r="-72791"/>
          <a:stretch>
            <a:fillRect/>
          </a:stretch>
        </p:blipFill>
        <p:spPr>
          <a:xfrm>
            <a:off x="457200" y="747988"/>
            <a:ext cx="8229600" cy="537817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in detail – GB meridian</a:t>
            </a:r>
          </a:p>
        </p:txBody>
      </p:sp>
      <p:pic>
        <p:nvPicPr>
          <p:cNvPr id="4" name="Content Placeholder 3" descr="head-from-G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0598" r="-6059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</a:t>
            </a:r>
            <a:r>
              <a:rPr lang="en-US" dirty="0" err="1"/>
              <a:t>Qi</a:t>
            </a:r>
            <a:r>
              <a:rPr lang="en-US" dirty="0"/>
              <a:t> flow - structural </a:t>
            </a:r>
          </a:p>
        </p:txBody>
      </p:sp>
      <p:pic>
        <p:nvPicPr>
          <p:cNvPr id="8" name="Content Placeholder 7" descr="free flowing of everything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82580" b="-8258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</a:t>
            </a:r>
            <a:r>
              <a:rPr lang="en-US" dirty="0" err="1"/>
              <a:t>Qi</a:t>
            </a:r>
            <a:r>
              <a:rPr lang="en-US" dirty="0"/>
              <a:t> flow to body</a:t>
            </a:r>
          </a:p>
        </p:txBody>
      </p:sp>
      <p:pic>
        <p:nvPicPr>
          <p:cNvPr id="4" name="Content Placeholder 3" descr="free flowing of everything2.jpg"/>
          <p:cNvPicPr>
            <a:picLocks noGrp="1" noChangeAspect="1"/>
          </p:cNvPicPr>
          <p:nvPr>
            <p:ph idx="1"/>
          </p:nvPr>
        </p:nvPicPr>
        <p:blipFill>
          <a:blip r:embed="rId2"/>
          <a:srcRect t="-82580" b="-8258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flows</a:t>
            </a:r>
          </a:p>
        </p:txBody>
      </p:sp>
      <p:pic>
        <p:nvPicPr>
          <p:cNvPr id="6" name="Content Placeholder 5" descr="free flowing of everything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82580" b="-8258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QI flow - emotions  </a:t>
            </a:r>
          </a:p>
        </p:txBody>
      </p:sp>
      <p:pic>
        <p:nvPicPr>
          <p:cNvPr id="4" name="Content Placeholder 3" descr="free flowing of everything.jpg"/>
          <p:cNvPicPr>
            <a:picLocks noGrp="1" noChangeAspect="1"/>
          </p:cNvPicPr>
          <p:nvPr>
            <p:ph idx="1"/>
          </p:nvPr>
        </p:nvPicPr>
        <p:blipFill>
          <a:blip r:embed="rId2"/>
          <a:srcRect t="-82580" b="-8258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‘Emotional Kaleidoscope’ -‘Joy of Feeling’ Iona </a:t>
            </a:r>
            <a:r>
              <a:rPr lang="en-US" dirty="0" err="1"/>
              <a:t>Marsaa</a:t>
            </a:r>
            <a:r>
              <a:rPr lang="en-US" dirty="0"/>
              <a:t> </a:t>
            </a:r>
            <a:r>
              <a:rPr lang="en-US" dirty="0" err="1"/>
              <a:t>Teeguarden</a:t>
            </a:r>
            <a:endParaRPr lang="en-US" dirty="0"/>
          </a:p>
        </p:txBody>
      </p:sp>
      <p:pic>
        <p:nvPicPr>
          <p:cNvPr id="4" name="Content Placeholder 3" descr="emotional_kaleidoscop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5645" r="-5564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we get shut down by culture</a:t>
            </a:r>
          </a:p>
        </p:txBody>
      </p:sp>
      <p:pic>
        <p:nvPicPr>
          <p:cNvPr id="4" name="Content Placeholder 3" descr="river of life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726" b="-6726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= Stuck Liver </a:t>
            </a:r>
            <a:r>
              <a:rPr lang="en-US" dirty="0" err="1"/>
              <a:t>Qi</a:t>
            </a:r>
            <a:r>
              <a:rPr lang="en-US" dirty="0"/>
              <a:t> .. . . </a:t>
            </a:r>
          </a:p>
        </p:txBody>
      </p:sp>
      <p:pic>
        <p:nvPicPr>
          <p:cNvPr id="4" name="Content Placeholder 3" descr="where does stress g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6725" r="-4672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motions_in_turmoi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7972" r="-67972"/>
          <a:stretch>
            <a:fillRect/>
          </a:stretch>
        </p:blipFill>
        <p:spPr>
          <a:xfrm>
            <a:off x="457200" y="887148"/>
            <a:ext cx="8229600" cy="523901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Treasures</a:t>
            </a:r>
          </a:p>
        </p:txBody>
      </p:sp>
      <p:pic>
        <p:nvPicPr>
          <p:cNvPr id="4" name="Content Placeholder 3" descr="interplay between 3 treasure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3826" b="-13826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</a:t>
            </a:r>
            <a:r>
              <a:rPr lang="en-US" dirty="0" err="1"/>
              <a:t>Qi</a:t>
            </a:r>
            <a:r>
              <a:rPr lang="en-US" dirty="0"/>
              <a:t> may invade Stomach</a:t>
            </a:r>
          </a:p>
        </p:txBody>
      </p:sp>
      <p:pic>
        <p:nvPicPr>
          <p:cNvPr id="4" name="Content Placeholder 3" descr="liver_invading_stoma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820" r="-13682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Where/how? – Stuck Liver </a:t>
            </a:r>
            <a:r>
              <a:rPr lang="en-US" dirty="0" err="1"/>
              <a:t>Qi</a:t>
            </a:r>
            <a:endParaRPr lang="en-US" dirty="0"/>
          </a:p>
        </p:txBody>
      </p:sp>
      <p:pic>
        <p:nvPicPr>
          <p:cNvPr id="4" name="Content Placeholder 3" descr="stress-stuck liver q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913" r="-13913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things get congested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uck liver qi.jpg"/>
          <p:cNvPicPr>
            <a:picLocks noChangeAspect="1"/>
          </p:cNvPicPr>
          <p:nvPr/>
        </p:nvPicPr>
        <p:blipFill>
          <a:blip r:embed="rId2"/>
          <a:srcRect l="-2391" r="-2391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iberate stuck q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19" r="-3819"/>
          <a:stretch>
            <a:fillRect/>
          </a:stretch>
        </p:blipFill>
        <p:spPr>
          <a:xfrm>
            <a:off x="457200" y="1078494"/>
            <a:ext cx="8229600" cy="504767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to Heat</a:t>
            </a:r>
          </a:p>
        </p:txBody>
      </p:sp>
      <p:pic>
        <p:nvPicPr>
          <p:cNvPr id="4" name="Content Placeholder 3" descr="consequences of stuck liver q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94" r="-109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to Yang Rising . . </a:t>
            </a:r>
          </a:p>
        </p:txBody>
      </p:sp>
      <p:pic>
        <p:nvPicPr>
          <p:cNvPr id="4" name="Content Placeholder 3" descr="consequences of liver yang ris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78" r="-687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go to - Liver Yang Rising</a:t>
            </a:r>
          </a:p>
        </p:txBody>
      </p:sp>
      <p:pic>
        <p:nvPicPr>
          <p:cNvPr id="4" name="Content Placeholder 3" descr="liver yang ris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894" r="-1489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&amp;/or - Deficiency of Blood</a:t>
            </a:r>
          </a:p>
        </p:txBody>
      </p:sp>
      <p:pic>
        <p:nvPicPr>
          <p:cNvPr id="4" name="Content Placeholder 3" descr="wdcd-p57.tif"/>
          <p:cNvPicPr>
            <a:picLocks noGrp="1" noChangeAspect="1"/>
          </p:cNvPicPr>
          <p:nvPr>
            <p:ph idx="1"/>
          </p:nvPr>
        </p:nvPicPr>
        <p:blipFill>
          <a:blip r:embed="rId2"/>
          <a:srcRect l="-18549" r="-18549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&amp;/or Stuck Liver Blood</a:t>
            </a:r>
          </a:p>
        </p:txBody>
      </p:sp>
      <p:pic>
        <p:nvPicPr>
          <p:cNvPr id="5" name="Content Placeholder 4" descr="stuck liver bloo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17" r="-801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with 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times past all knew automatically what to eat, and when as we were more tied to the seasons in their gardens, and cause and effect was immediately obvious.</a:t>
            </a:r>
          </a:p>
          <a:p>
            <a:r>
              <a:rPr lang="en-US" dirty="0"/>
              <a:t>Most must study considerable Western biomedical information, as part of their traditional medical courses, &amp; updates are freely available online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heater model </a:t>
            </a:r>
          </a:p>
        </p:txBody>
      </p:sp>
      <p:pic>
        <p:nvPicPr>
          <p:cNvPr id="4" name="Content Placeholder 3" descr="inner_alchemy_fig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1120" r="-5112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metabolism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Essentials of life</a:t>
            </a:r>
          </a:p>
          <a:p>
            <a:endParaRPr lang="en-US" dirty="0"/>
          </a:p>
          <a:p>
            <a:r>
              <a:rPr lang="en-US" dirty="0"/>
              <a:t>Clean air, water &amp; soil alive with micro organisms and also ‘clean’ – no toxic residues in any of these basics – leading onto pure food sources.</a:t>
            </a:r>
          </a:p>
          <a:p>
            <a:r>
              <a:rPr lang="en-US" dirty="0"/>
              <a:t>Soil able to supply the nutrients for the plants to then be part of our food chain.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 toxic residues in human tissues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Harder as we move through the decades with the modern chemical factories etc spewing out all (</a:t>
            </a:r>
            <a:r>
              <a:rPr lang="en-US" dirty="0" err="1"/>
              <a:t>Fukishima</a:t>
            </a:r>
            <a:r>
              <a:rPr lang="en-US" dirty="0"/>
              <a:t> as an example)</a:t>
            </a:r>
          </a:p>
          <a:p>
            <a:r>
              <a:rPr lang="en-US" dirty="0"/>
              <a:t>Micro environments – injecting toxins as ‘beneficial’ without due diligence in science – no RCT or EBM for vaccination now leaving all with heavy metals impacting very heavily on their essential nutrient pathways, &amp; with DNA junk from other species to contend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 from physiology</a:t>
            </a:r>
          </a:p>
        </p:txBody>
      </p:sp>
      <p:pic>
        <p:nvPicPr>
          <p:cNvPr id="4" name="Content Placeholder 3" descr="hormonal_mudma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78" r="-1377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need to live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Fat</a:t>
            </a:r>
          </a:p>
          <a:p>
            <a:r>
              <a:rPr lang="en-US" dirty="0"/>
              <a:t>Sunlight</a:t>
            </a:r>
          </a:p>
          <a:p>
            <a:r>
              <a:rPr lang="en-US" dirty="0"/>
              <a:t>Animal proteins/organs/fats</a:t>
            </a:r>
          </a:p>
          <a:p>
            <a:r>
              <a:rPr lang="en-US" dirty="0"/>
              <a:t>Mineral rich foods and water</a:t>
            </a:r>
          </a:p>
          <a:p>
            <a:r>
              <a:rPr lang="en-US" dirty="0"/>
              <a:t>Freedom from whatever gets in the way of nutrient pathways &amp; nutrient assimilation</a:t>
            </a:r>
          </a:p>
          <a:p>
            <a:r>
              <a:rPr lang="en-US" dirty="0"/>
              <a:t>Sleep, rest, safety, security, inclusion in our tribe for overall wellbeing &amp; sense of 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times past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Lived on the land, in time with seasons</a:t>
            </a:r>
          </a:p>
          <a:p>
            <a:r>
              <a:rPr lang="en-US" dirty="0"/>
              <a:t>Grew own food, or worked a lot outside</a:t>
            </a:r>
          </a:p>
          <a:p>
            <a:r>
              <a:rPr lang="en-US" dirty="0"/>
              <a:t>Traveled by foot, physically active</a:t>
            </a:r>
          </a:p>
          <a:p>
            <a:r>
              <a:rPr lang="en-US" dirty="0"/>
              <a:t>Slept with the sun’s cycles</a:t>
            </a:r>
          </a:p>
          <a:p>
            <a:r>
              <a:rPr lang="en-US" dirty="0"/>
              <a:t>Ate simply and drank water </a:t>
            </a:r>
          </a:p>
          <a:p>
            <a:r>
              <a:rPr lang="en-US" dirty="0"/>
              <a:t>Few chemicals/toxins as all knew the cause and effect  and moved away from wells/soils that were dangerous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cultures had ‘sacred’ foods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youth, the precious ones who would bring forth new members of the tribe – as well as they could be made.</a:t>
            </a:r>
          </a:p>
          <a:p>
            <a:r>
              <a:rPr lang="en-US" dirty="0"/>
              <a:t>Animal organs, fats and other delicacies – </a:t>
            </a:r>
            <a:r>
              <a:rPr lang="en-US" dirty="0" err="1"/>
              <a:t>esp</a:t>
            </a:r>
            <a:r>
              <a:rPr lang="en-US" dirty="0"/>
              <a:t> from the sea.</a:t>
            </a:r>
          </a:p>
          <a:p>
            <a:r>
              <a:rPr lang="en-US" dirty="0"/>
              <a:t>Fat a crucial part of all diets as was essential proteins.</a:t>
            </a:r>
          </a:p>
          <a:p>
            <a:r>
              <a:rPr lang="en-US" dirty="0"/>
              <a:t>See more in Weston Price’s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Pottenger’s</a:t>
            </a:r>
            <a:r>
              <a:rPr lang="en-US" dirty="0"/>
              <a:t>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Easily discovered – what we feed our adults affects what their babies are made from and how they are healthy – or not.</a:t>
            </a:r>
          </a:p>
          <a:p>
            <a:r>
              <a:rPr lang="en-US" dirty="0"/>
              <a:t>Discovered after 3 generations of eating rubbish food (cooked and with sugar) – there was no 4</a:t>
            </a:r>
            <a:r>
              <a:rPr lang="en-US" baseline="30000" dirty="0"/>
              <a:t>th</a:t>
            </a:r>
            <a:r>
              <a:rPr lang="en-US" dirty="0"/>
              <a:t> generation</a:t>
            </a:r>
          </a:p>
          <a:p>
            <a:r>
              <a:rPr lang="en-US" dirty="0"/>
              <a:t>Where are we now in the modern food environments? (Chemicals/GMO?)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B12DB-8681-0DBF-1857-03BDF879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Glutathione accelerator</a:t>
            </a:r>
          </a:p>
        </p:txBody>
      </p:sp>
      <p:pic>
        <p:nvPicPr>
          <p:cNvPr id="7" name="Content Placeholder 6" descr="A bottle of vitamins&#10;&#10;AI-generated content may be incorrect.">
            <a:extLst>
              <a:ext uri="{FF2B5EF4-FFF2-40B4-BE49-F238E27FC236}">
                <a16:creationId xmlns:a16="http://schemas.microsoft.com/office/drawing/2014/main" id="{A7F12403-676A-C283-431E-0CABC2540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131" y="1624012"/>
            <a:ext cx="5032600" cy="45259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50377-11C9-AC07-A9E2-02A8157E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48B01-481A-FF55-DCED-E98363A36225}"/>
              </a:ext>
            </a:extLst>
          </p:cNvPr>
          <p:cNvSpPr txBox="1"/>
          <p:nvPr/>
        </p:nvSpPr>
        <p:spPr>
          <a:xfrm>
            <a:off x="6220326" y="2081463"/>
            <a:ext cx="21055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product WORKS.</a:t>
            </a:r>
          </a:p>
          <a:p>
            <a:endParaRPr lang="en-US" dirty="0"/>
          </a:p>
          <a:p>
            <a:r>
              <a:rPr lang="en-US" dirty="0"/>
              <a:t>Take 6 capsules daily.  Whereas the glutathione itself is useless orally, as it is broken down to its component 3 molecules. </a:t>
            </a:r>
          </a:p>
        </p:txBody>
      </p:sp>
    </p:spTree>
    <p:extLst>
      <p:ext uri="{BB962C8B-B14F-4D97-AF65-F5344CB8AC3E}">
        <p14:creationId xmlns:p14="http://schemas.microsoft.com/office/powerpoint/2010/main" val="2540737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Magnesium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for life – over 300 </a:t>
            </a:r>
            <a:r>
              <a:rPr lang="en-US" dirty="0" err="1"/>
              <a:t>enyzmatic</a:t>
            </a:r>
            <a:r>
              <a:rPr lang="en-US" dirty="0"/>
              <a:t> activities (mitochondrial action)</a:t>
            </a:r>
          </a:p>
          <a:p>
            <a:r>
              <a:rPr lang="en-US" dirty="0"/>
              <a:t>Liken it to Qi – Yang</a:t>
            </a:r>
          </a:p>
          <a:p>
            <a:r>
              <a:rPr lang="en-US" dirty="0"/>
              <a:t>Needed for cardiac and all electrical impulses</a:t>
            </a:r>
          </a:p>
          <a:p>
            <a:r>
              <a:rPr lang="en-US" dirty="0"/>
              <a:t>Calcium/magnesium balance/see-saw</a:t>
            </a:r>
          </a:p>
          <a:p>
            <a:r>
              <a:rPr lang="en-US" dirty="0"/>
              <a:t>Kept rigidly at 1% in blood stream</a:t>
            </a:r>
          </a:p>
          <a:p>
            <a:r>
              <a:rPr lang="en-US" dirty="0"/>
              <a:t>(Cardiac dramas follow if not stable there)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component of Glutathione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for </a:t>
            </a:r>
            <a:r>
              <a:rPr lang="en-US" dirty="0" err="1"/>
              <a:t>detoxing</a:t>
            </a:r>
            <a:r>
              <a:rPr lang="en-US" dirty="0"/>
              <a:t> through out the body.</a:t>
            </a:r>
          </a:p>
          <a:p>
            <a:endParaRPr lang="en-US" dirty="0"/>
          </a:p>
          <a:p>
            <a:r>
              <a:rPr lang="en-US" dirty="0"/>
              <a:t>Best as always was – in greens and whole foods.</a:t>
            </a:r>
          </a:p>
          <a:p>
            <a:r>
              <a:rPr lang="en-US" dirty="0"/>
              <a:t>Where are they in a modern diet?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Also used on skin – as it absorbs very easily (</a:t>
            </a:r>
            <a:r>
              <a:rPr lang="en-US" dirty="0" err="1"/>
              <a:t>Transdermally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Acupuncture (TCM ) model</a:t>
            </a:r>
          </a:p>
        </p:txBody>
      </p:sp>
      <p:pic>
        <p:nvPicPr>
          <p:cNvPr id="4" name="Content Placeholder 3" descr="3 heaters-diaphrag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0850" r="-11085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Magnesium deficiency shows 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body aches, ‘growing pains’, leg cramps, jumpy/restless legs, all aches &amp; pains, tremors, fatigue or low energy, restless sleep, headaches and migraines, muscle twitches, chronic constipation, insulin resistance, epilepsy, PMS, hypertension, heart disease, stroke, type 2 diabetes, osteoporosis, high blood pressure, all pain </a:t>
            </a:r>
            <a:r>
              <a:rPr lang="en-US" dirty="0" err="1"/>
              <a:t>esp</a:t>
            </a:r>
            <a:r>
              <a:rPr lang="en-US" dirty="0"/>
              <a:t> cardiac &amp; ongoing structural spasms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Adrenal fatigue/exhaustion – western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Magnesium </a:t>
            </a:r>
            <a:r>
              <a:rPr lang="en-US" dirty="0"/>
              <a:t>is needed for all mitochondrial activity. </a:t>
            </a:r>
            <a:r>
              <a:rPr lang="en-US" dirty="0" err="1"/>
              <a:t>Qi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b="1" dirty="0"/>
              <a:t>Iodine</a:t>
            </a:r>
            <a:r>
              <a:rPr lang="en-US" dirty="0"/>
              <a:t> is needed to allow the metabolism to function – bound as it is in the thyroid hormone.</a:t>
            </a:r>
          </a:p>
          <a:p>
            <a:endParaRPr lang="en-US" dirty="0"/>
          </a:p>
          <a:p>
            <a:r>
              <a:rPr lang="en-US" b="1" dirty="0"/>
              <a:t>Selenium</a:t>
            </a:r>
            <a:r>
              <a:rPr lang="en-US" dirty="0"/>
              <a:t> needed to convert T4 to T3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Adrenal fatigue/exhaustion - TCM</a:t>
            </a:r>
          </a:p>
        </p:txBody>
      </p:sp>
      <p:pic>
        <p:nvPicPr>
          <p:cNvPr id="4" name="Content Placeholder 3" descr="wdcd-p17a.tif"/>
          <p:cNvPicPr>
            <a:picLocks noGrp="1" noChangeAspect="1"/>
          </p:cNvPicPr>
          <p:nvPr>
            <p:ph idx="1"/>
          </p:nvPr>
        </p:nvPicPr>
        <p:blipFill>
          <a:blip r:embed="rId2"/>
          <a:srcRect l="-55943" r="-55943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Leading to regeneration less likely</a:t>
            </a:r>
          </a:p>
        </p:txBody>
      </p:sp>
      <p:pic>
        <p:nvPicPr>
          <p:cNvPr id="4" name="Content Placeholder 3" descr="wdcd-p17b.tif"/>
          <p:cNvPicPr>
            <a:picLocks noGrp="1" noChangeAspect="1"/>
          </p:cNvPicPr>
          <p:nvPr>
            <p:ph idx="1"/>
          </p:nvPr>
        </p:nvPicPr>
        <p:blipFill>
          <a:blip r:embed="rId2"/>
          <a:srcRect l="-53528" r="-5352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Iodine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Essential ingredient of thyroid hormone</a:t>
            </a:r>
          </a:p>
          <a:p>
            <a:endParaRPr lang="en-US" dirty="0"/>
          </a:p>
          <a:p>
            <a:pPr>
              <a:buNone/>
            </a:pPr>
            <a:r>
              <a:rPr lang="en-US" b="1" dirty="0"/>
              <a:t>Role of thyroid</a:t>
            </a:r>
            <a:r>
              <a:rPr lang="en-US" dirty="0"/>
              <a:t>?</a:t>
            </a:r>
          </a:p>
          <a:p>
            <a:r>
              <a:rPr lang="en-US" dirty="0"/>
              <a:t>Governs the speed at which the body runs</a:t>
            </a:r>
          </a:p>
          <a:p>
            <a:r>
              <a:rPr lang="en-US" dirty="0"/>
              <a:t>(Yin/Yang balance?)</a:t>
            </a:r>
          </a:p>
          <a:p>
            <a:r>
              <a:rPr lang="en-US" dirty="0"/>
              <a:t>Too fast – hyperthyroidism – yin deficiency</a:t>
            </a:r>
          </a:p>
          <a:p>
            <a:r>
              <a:rPr lang="en-US" dirty="0"/>
              <a:t>Too slow – hypothyroidism – yang def.</a:t>
            </a:r>
          </a:p>
          <a:p>
            <a:r>
              <a:rPr lang="en-US" b="1" dirty="0"/>
              <a:t>Iodine </a:t>
            </a:r>
            <a:r>
              <a:rPr lang="en-US" dirty="0"/>
              <a:t>– found in seaweeds, sea foods, sea salt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times past  . 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just knew</a:t>
            </a:r>
          </a:p>
          <a:p>
            <a:r>
              <a:rPr lang="en-US" dirty="0"/>
              <a:t>‘Old wives tales’</a:t>
            </a:r>
          </a:p>
          <a:p>
            <a:r>
              <a:rPr lang="en-US" dirty="0"/>
              <a:t>‘Always did it this way’</a:t>
            </a:r>
          </a:p>
          <a:p>
            <a:r>
              <a:rPr lang="en-US" dirty="0"/>
              <a:t>Food was essential as was all the ways the elders remembered to do live and pass on aspects of life</a:t>
            </a:r>
          </a:p>
          <a:p>
            <a:r>
              <a:rPr lang="en-US" dirty="0"/>
              <a:t>Traditional medicine was part of this heritage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‘New kid’ on the scene</a:t>
            </a:r>
          </a:p>
          <a:p>
            <a:r>
              <a:rPr lang="en-US" dirty="0"/>
              <a:t>Untested</a:t>
            </a:r>
          </a:p>
          <a:p>
            <a:r>
              <a:rPr lang="en-US" dirty="0"/>
              <a:t>Arrogant, brash, loud, takes over</a:t>
            </a:r>
          </a:p>
          <a:p>
            <a:r>
              <a:rPr lang="en-US" dirty="0"/>
              <a:t>No test of time, unlike all traditional diets, lifestyles and medical lineages</a:t>
            </a:r>
          </a:p>
          <a:p>
            <a:r>
              <a:rPr lang="en-US" dirty="0"/>
              <a:t>May not have the answers to solve the problems it has created by throwing out what was working just fine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education/empowerment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can offer both – the science of what could be and what was with the ways to enhance living with nature</a:t>
            </a:r>
          </a:p>
          <a:p>
            <a:r>
              <a:rPr lang="en-US" dirty="0"/>
              <a:t>Not forcing, but allowing the body to heal through good nutrition, and balanced life habits </a:t>
            </a:r>
          </a:p>
          <a:p>
            <a:r>
              <a:rPr lang="en-US" dirty="0"/>
              <a:t>Through whatever traditional medicine was are using as wall respected the body and the environment it lived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sources (Magnesium)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www.mgwater.com</a:t>
            </a:r>
            <a:r>
              <a:rPr lang="en-US" dirty="0"/>
              <a:t> (can download ‘The Pathogenesis of Disease’ Mildred </a:t>
            </a:r>
            <a:r>
              <a:rPr lang="en-US" dirty="0" err="1"/>
              <a:t>Seelig</a:t>
            </a:r>
            <a:endParaRPr lang="en-US" dirty="0"/>
          </a:p>
          <a:p>
            <a:r>
              <a:rPr lang="en-US" dirty="0"/>
              <a:t>The Magnesium Factor - </a:t>
            </a:r>
            <a:r>
              <a:rPr lang="en-US" dirty="0" err="1"/>
              <a:t>Seelig/Rosanoff</a:t>
            </a:r>
            <a:endParaRPr lang="en-US" dirty="0"/>
          </a:p>
          <a:p>
            <a:r>
              <a:rPr lang="en-US" dirty="0" err="1"/>
              <a:t>Transdermal</a:t>
            </a:r>
            <a:r>
              <a:rPr lang="en-US" dirty="0"/>
              <a:t> magnesium </a:t>
            </a:r>
            <a:r>
              <a:rPr lang="en-US" dirty="0">
                <a:hlinkClick r:id="rId3"/>
              </a:rPr>
              <a:t>http://drsircus.com/medicine/magnesium/</a:t>
            </a:r>
            <a:r>
              <a:rPr lang="en-US" dirty="0"/>
              <a:t> </a:t>
            </a:r>
          </a:p>
          <a:p>
            <a:r>
              <a:rPr lang="en-US" dirty="0"/>
              <a:t>Dr Carolyn Dean </a:t>
            </a:r>
            <a:r>
              <a:rPr lang="en-US" dirty="0">
                <a:hlinkClick r:id="rId4"/>
              </a:rPr>
              <a:t>http://drcarolyndean.com/magnesium_miracle/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Jing - how it unfolds</a:t>
            </a:r>
          </a:p>
        </p:txBody>
      </p:sp>
      <p:pic>
        <p:nvPicPr>
          <p:cNvPr id="4" name="Content Placeholder 3" descr="jing depletion p1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811" r="-25811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www.sharpen-up-your-results.com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Jing manifests</a:t>
            </a:r>
          </a:p>
        </p:txBody>
      </p:sp>
      <p:pic>
        <p:nvPicPr>
          <p:cNvPr id="4" name="Content Placeholder 3" descr="wdcd-p31.tif"/>
          <p:cNvPicPr>
            <a:picLocks noGrp="1" noChangeAspect="1"/>
          </p:cNvPicPr>
          <p:nvPr>
            <p:ph idx="1"/>
          </p:nvPr>
        </p:nvPicPr>
        <p:blipFill>
          <a:blip r:embed="rId2"/>
          <a:srcRect l="-38025" r="-3802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ages of women</a:t>
            </a:r>
          </a:p>
        </p:txBody>
      </p:sp>
      <p:pic>
        <p:nvPicPr>
          <p:cNvPr id="4" name="Content Placeholder 3" descr="wdcd-p37.tif"/>
          <p:cNvPicPr>
            <a:picLocks noGrp="1" noChangeAspect="1"/>
          </p:cNvPicPr>
          <p:nvPr>
            <p:ph idx="1"/>
          </p:nvPr>
        </p:nvPicPr>
        <p:blipFill>
          <a:blip r:embed="rId2"/>
          <a:srcRect l="-6661" r="-6661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ages of women</a:t>
            </a:r>
          </a:p>
        </p:txBody>
      </p:sp>
      <p:pic>
        <p:nvPicPr>
          <p:cNvPr id="4" name="Content Placeholder 3" descr="female_life_cyc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313" r="-40313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8A5-2C9C-DC47-87D1-FF04F32B2D2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12170</TotalTime>
  <Words>1227</Words>
  <Application>Microsoft Macintosh PowerPoint</Application>
  <PresentationFormat>On-screen Show (4:3)</PresentationFormat>
  <Paragraphs>190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Stuck Liver Qi/Blood revisited</vt:lpstr>
      <vt:lpstr>Liver Qi needs to flow  </vt:lpstr>
      <vt:lpstr>3 Treasures</vt:lpstr>
      <vt:lpstr>Three heater model </vt:lpstr>
      <vt:lpstr>Acupuncture (TCM ) model</vt:lpstr>
      <vt:lpstr>Jing - how it unfolds</vt:lpstr>
      <vt:lpstr>How Jing manifests</vt:lpstr>
      <vt:lpstr>The ages of women</vt:lpstr>
      <vt:lpstr>The ages of women</vt:lpstr>
      <vt:lpstr>PowerPoint Presentation</vt:lpstr>
      <vt:lpstr>Emotions in Health</vt:lpstr>
      <vt:lpstr>Bao Mai – uterus nourishing</vt:lpstr>
      <vt:lpstr>PowerPoint Presentation</vt:lpstr>
      <vt:lpstr>Calm peaceful Liver Qi</vt:lpstr>
      <vt:lpstr>Liver Qi in balance – life is easy</vt:lpstr>
      <vt:lpstr>How to help ourselves</vt:lpstr>
      <vt:lpstr>Good Blood Energy</vt:lpstr>
      <vt:lpstr>Blood in a Woman’s life</vt:lpstr>
      <vt:lpstr>PowerPoint Presentation</vt:lpstr>
      <vt:lpstr>PowerPoint Presentation</vt:lpstr>
      <vt:lpstr>Head in detail – GB meridian</vt:lpstr>
      <vt:lpstr>Liver Qi flow - structural </vt:lpstr>
      <vt:lpstr>Liver Qi flow to body</vt:lpstr>
      <vt:lpstr>Energy flows</vt:lpstr>
      <vt:lpstr>Liver QI flow - emotions  </vt:lpstr>
      <vt:lpstr>‘Emotional Kaleidoscope’ -‘Joy of Feeling’ Iona Marsaa Teeguarden</vt:lpstr>
      <vt:lpstr>How we get shut down by culture</vt:lpstr>
      <vt:lpstr>Stress = Stuck Liver Qi .. . . </vt:lpstr>
      <vt:lpstr>PowerPoint Presentation</vt:lpstr>
      <vt:lpstr>Liver Qi may invade Stomach</vt:lpstr>
      <vt:lpstr>Where/how? – Stuck Liver Qi</vt:lpstr>
      <vt:lpstr>When things get congested</vt:lpstr>
      <vt:lpstr>PowerPoint Presentation</vt:lpstr>
      <vt:lpstr>Turning to Heat</vt:lpstr>
      <vt:lpstr>Then to Yang Rising . . </vt:lpstr>
      <vt:lpstr>Can go to - Liver Yang Rising</vt:lpstr>
      <vt:lpstr>&amp;/or - Deficiency of Blood</vt:lpstr>
      <vt:lpstr>&amp;/or Stuck Liver Blood</vt:lpstr>
      <vt:lpstr>Integrating with physiology</vt:lpstr>
      <vt:lpstr>Healthy metabolism</vt:lpstr>
      <vt:lpstr>No toxic residues in human tissues </vt:lpstr>
      <vt:lpstr>What we know from physiology</vt:lpstr>
      <vt:lpstr>What we need to live well</vt:lpstr>
      <vt:lpstr>In times past . . .</vt:lpstr>
      <vt:lpstr>All cultures had ‘sacred’ foods</vt:lpstr>
      <vt:lpstr>Pottenger’s cats</vt:lpstr>
      <vt:lpstr>Glutathione accelerator</vt:lpstr>
      <vt:lpstr>Magnesium</vt:lpstr>
      <vt:lpstr>Major component of Glutathione</vt:lpstr>
      <vt:lpstr>Magnesium deficiency shows as</vt:lpstr>
      <vt:lpstr>Adrenal fatigue/exhaustion – western medicine</vt:lpstr>
      <vt:lpstr>Adrenal fatigue/exhaustion - TCM</vt:lpstr>
      <vt:lpstr>Leading to regeneration less likely</vt:lpstr>
      <vt:lpstr>Iodine</vt:lpstr>
      <vt:lpstr>In times past  . . </vt:lpstr>
      <vt:lpstr>Science</vt:lpstr>
      <vt:lpstr>Patient education/empowerment</vt:lpstr>
      <vt:lpstr>Further sources (Magnesium)</vt:lpstr>
    </vt:vector>
  </TitlesOfParts>
  <Company>Creating Living Energy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Stuck Liver Qi/Blood</dc:title>
  <dc:creator>Heather Bruce</dc:creator>
  <cp:lastModifiedBy>Heather Bruce</cp:lastModifiedBy>
  <cp:revision>25</cp:revision>
  <dcterms:created xsi:type="dcterms:W3CDTF">2014-02-12T20:23:05Z</dcterms:created>
  <dcterms:modified xsi:type="dcterms:W3CDTF">2025-10-09T13:52:49Z</dcterms:modified>
</cp:coreProperties>
</file>